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79" r:id="rId11"/>
    <p:sldId id="275" r:id="rId12"/>
    <p:sldId id="276" r:id="rId13"/>
    <p:sldId id="277" r:id="rId14"/>
    <p:sldId id="280" r:id="rId15"/>
    <p:sldId id="278" r:id="rId16"/>
    <p:sldId id="281" r:id="rId17"/>
    <p:sldId id="282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0" d="100"/>
          <a:sy n="200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F38EC-6E34-4476-A7F3-E6D5851AB8F3}" type="datetimeFigureOut">
              <a:rPr lang="fr-CA" smtClean="0"/>
              <a:pPr/>
              <a:t>12-06-25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4C236-2D03-4FC6-BDAC-844799969294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3918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4C236-2D03-4FC6-BDAC-844799969294}" type="slidenum">
              <a:rPr lang="fr-CA" smtClean="0"/>
              <a:pPr/>
              <a:t>1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C7B4-1D4F-4EF8-AC27-ECF118A01490}" type="datetime1">
              <a:rPr lang="en-US" smtClean="0"/>
              <a:t>12-06-25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AE8B-ADB4-46CC-B055-64900A6194CA}" type="datetime1">
              <a:rPr lang="en-US" smtClean="0"/>
              <a:t>12-06-25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BA03-67F4-43A8-9072-39750553E421}" type="datetime1">
              <a:rPr lang="en-US" smtClean="0"/>
              <a:t>12-06-25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745E-6246-4FBF-94B3-20F34D01BFF2}" type="datetime1">
              <a:rPr lang="en-US" smtClean="0"/>
              <a:t>12-06-25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53DBE-9D78-4487-A3EE-08EDE1A423AE}" type="datetime1">
              <a:rPr lang="en-US" smtClean="0"/>
              <a:t>12-06-25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7ABE-859D-4B58-912D-EB35B6A4ED9F}" type="datetime1">
              <a:rPr lang="en-US" smtClean="0"/>
              <a:t>12-06-25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28F-1D01-4351-9678-103953922133}" type="datetime1">
              <a:rPr lang="en-US" smtClean="0"/>
              <a:t>12-06-25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93EB-5AFE-4B7A-9E4E-95329171598F}" type="datetime1">
              <a:rPr lang="en-US" smtClean="0"/>
              <a:t>12-06-25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195D-4087-4D66-ADEF-2CBDC9ACF28D}" type="datetime1">
              <a:rPr lang="en-US" smtClean="0"/>
              <a:t>12-06-25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56F8-EEDD-4466-8239-86287E3F21C6}" type="datetime1">
              <a:rPr lang="en-US" smtClean="0"/>
              <a:t>12-06-25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23E8-2933-4E54-85A5-06FA9D49B6A0}" type="datetime1">
              <a:rPr lang="en-US" smtClean="0"/>
              <a:t>12-06-25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857CA44-C5FE-425A-853A-C86FE66A689C}" type="datetime1">
              <a:rPr lang="en-US" smtClean="0"/>
              <a:t>12-06-25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ooks.google.ca/books?id=l7-4MGaZS3QC&amp;printsec=frontcover&amp;hl=fr&amp;source=gbs_ge_summary_r&amp;cad=0" TargetMode="External"/><Relationship Id="rId3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azon.com/Psychological-Therapy-Prof-Klaus-Grawe/dp/0889372179/ref=sr_1_1?s=books&amp;ie=UTF8&amp;qid=1340647146&amp;sr=1-1&amp;keywords=Psychological+therapy" TargetMode="External"/><Relationship Id="rId3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hyperlink" Target="http://www.amazon.com/gp/reader/146250390X/ref=sib_dp_pt" TargetMode="External"/><Relationship Id="rId5" Type="http://schemas.openxmlformats.org/officeDocument/2006/relationships/image" Target="../media/image8.jpeg"/><Relationship Id="rId6" Type="http://schemas.openxmlformats.org/officeDocument/2006/relationships/hyperlink" Target="http://www.amazon.com/gp/reader/019517805X/ref=sib_dp_pt" TargetMode="External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azon.ca/gp/reader/0415448077/ref=sib_dp_p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529262"/>
          </a:xfrm>
        </p:spPr>
        <p:txBody>
          <a:bodyPr/>
          <a:lstStyle/>
          <a:p>
            <a:r>
              <a:rPr lang="en-CA" dirty="0" smtClean="0"/>
              <a:t>Can hope be a reinforcer?</a:t>
            </a:r>
            <a:endParaRPr lang="en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3366FF"/>
                </a:solidFill>
              </a:rPr>
              <a:t>Middle-terms and workability</a:t>
            </a:r>
          </a:p>
          <a:p>
            <a:r>
              <a:rPr lang="en-CA" sz="17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fr-FR" sz="17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Pierre Cousineau, Ph.D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emi-cadre 4"/>
          <p:cNvSpPr/>
          <p:nvPr/>
        </p:nvSpPr>
        <p:spPr>
          <a:xfrm rot="10800000" flipH="1">
            <a:off x="0" y="6051884"/>
            <a:ext cx="974557" cy="806116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Demi-cadre 5"/>
          <p:cNvSpPr/>
          <p:nvPr/>
        </p:nvSpPr>
        <p:spPr>
          <a:xfrm flipH="1">
            <a:off x="8169443" y="0"/>
            <a:ext cx="974557" cy="806116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52249"/>
      </p:ext>
    </p:extLst>
  </p:cSld>
  <p:clrMapOvr>
    <a:masterClrMapping/>
  </p:clrMapOvr>
  <p:transition xmlns:p14="http://schemas.microsoft.com/office/powerpoint/2010/main" advTm="5647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5326"/>
            <a:ext cx="8229600" cy="1600200"/>
          </a:xfrm>
        </p:spPr>
        <p:txBody>
          <a:bodyPr/>
          <a:lstStyle/>
          <a:p>
            <a:r>
              <a:rPr lang="en-CA" dirty="0" smtClean="0"/>
              <a:t>What are we talking about?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2052" y="2105526"/>
            <a:ext cx="6834483" cy="4020637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Internal context</a:t>
            </a:r>
          </a:p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Bodily state context</a:t>
            </a:r>
          </a:p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Neurohormonal context</a:t>
            </a:r>
          </a:p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Emotional state context</a:t>
            </a:r>
          </a:p>
          <a:p>
            <a:pPr marL="3657600" lvl="8" indent="0">
              <a:buNone/>
            </a:pPr>
            <a:endParaRPr lang="en-CA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286000" lvl="5" indent="-577850">
              <a:buNone/>
            </a:pPr>
            <a:endParaRPr lang="en-CA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286000" lvl="5" indent="-2286000">
              <a:buNone/>
            </a:pPr>
            <a:r>
              <a:rPr lang="en-CA" sz="2000" dirty="0" smtClean="0">
                <a:solidFill>
                  <a:schemeClr val="tx2">
                    <a:lumMod val="75000"/>
                  </a:schemeClr>
                </a:solidFill>
              </a:rPr>
              <a:t>(See Mesquita, Feldman-Barrett, &amp; Smith, 2010)</a:t>
            </a:r>
          </a:p>
        </p:txBody>
      </p:sp>
      <p:sp>
        <p:nvSpPr>
          <p:cNvPr id="6" name="Demi-cadre 5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410" name="Picture 2" descr="Couvertu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2403" y="3661797"/>
            <a:ext cx="1634397" cy="2464366"/>
          </a:xfrm>
          <a:prstGeom prst="rect">
            <a:avLst/>
          </a:prstGeom>
          <a:noFill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94616"/>
      </p:ext>
    </p:extLst>
  </p:cSld>
  <p:clrMapOvr>
    <a:masterClrMapping/>
  </p:clrMapOvr>
  <p:transition xmlns:p14="http://schemas.microsoft.com/office/powerpoint/2010/main" advTm="13354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7674" y="493295"/>
            <a:ext cx="8229600" cy="1600200"/>
          </a:xfrm>
        </p:spPr>
        <p:txBody>
          <a:bodyPr/>
          <a:lstStyle/>
          <a:p>
            <a:r>
              <a:rPr lang="en-CA" dirty="0" smtClean="0"/>
              <a:t>An example of emotional regulation system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6432" y="2310063"/>
            <a:ext cx="7760368" cy="4068763"/>
          </a:xfrm>
        </p:spPr>
        <p:txBody>
          <a:bodyPr/>
          <a:lstStyle/>
          <a:p>
            <a:endParaRPr lang="en-CA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  <a:t>“...the </a:t>
            </a:r>
            <a:r>
              <a:rPr lang="en-CA" sz="2800" dirty="0">
                <a:solidFill>
                  <a:schemeClr val="tx2">
                    <a:lumMod val="75000"/>
                  </a:schemeClr>
                </a:solidFill>
              </a:rPr>
              <a:t>motivational drive to seek proximity to a caregiver and attain face-to-face communication with eye gaze contact is </a:t>
            </a:r>
            <a:r>
              <a:rPr lang="en-CA" sz="2800" b="1" u="sng" dirty="0">
                <a:solidFill>
                  <a:schemeClr val="tx2">
                    <a:lumMod val="75000"/>
                  </a:schemeClr>
                </a:solidFill>
              </a:rPr>
              <a:t>hard-wired </a:t>
            </a:r>
            <a:r>
              <a:rPr lang="en-CA" sz="2800" dirty="0">
                <a:solidFill>
                  <a:schemeClr val="tx2">
                    <a:lumMod val="75000"/>
                  </a:schemeClr>
                </a:solidFill>
              </a:rPr>
              <a:t>into the typical brain from birth. </a:t>
            </a:r>
            <a:r>
              <a:rPr lang="en-CA" sz="2800" b="1" u="sng" dirty="0" smtClean="0">
                <a:solidFill>
                  <a:schemeClr val="tx2">
                    <a:lumMod val="75000"/>
                  </a:schemeClr>
                </a:solidFill>
              </a:rPr>
              <a:t>It </a:t>
            </a:r>
            <a:r>
              <a:rPr lang="en-CA" sz="2800" b="1" u="sng" dirty="0">
                <a:solidFill>
                  <a:schemeClr val="tx2">
                    <a:lumMod val="75000"/>
                  </a:schemeClr>
                </a:solidFill>
              </a:rPr>
              <a:t>is not learned</a:t>
            </a:r>
            <a:r>
              <a:rPr lang="en-CA" sz="2800" dirty="0">
                <a:solidFill>
                  <a:schemeClr val="tx2">
                    <a:lumMod val="75000"/>
                  </a:schemeClr>
                </a:solidFill>
              </a:rPr>
              <a:t>.” </a:t>
            </a:r>
            <a: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CA" sz="2800" b="1" dirty="0" smtClean="0">
                <a:solidFill>
                  <a:schemeClr val="bg1">
                    <a:lumMod val="75000"/>
                  </a:schemeClr>
                </a:solidFill>
              </a:rPr>
              <a:t>(Siegel</a:t>
            </a:r>
            <a:r>
              <a:rPr lang="en-CA" sz="2800" b="1" dirty="0">
                <a:solidFill>
                  <a:schemeClr val="bg1">
                    <a:lumMod val="75000"/>
                  </a:schemeClr>
                </a:solidFill>
              </a:rPr>
              <a:t>, 2012, p. 163)</a:t>
            </a:r>
          </a:p>
          <a:p>
            <a:endParaRPr lang="en-CA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Demi-cadre 5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20838"/>
      </p:ext>
    </p:extLst>
  </p:cSld>
  <p:clrMapOvr>
    <a:masterClrMapping/>
  </p:clrMapOvr>
  <p:transition xmlns:p14="http://schemas.microsoft.com/office/powerpoint/2010/main" advTm="1566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00200"/>
          </a:xfrm>
        </p:spPr>
        <p:txBody>
          <a:bodyPr/>
          <a:lstStyle/>
          <a:p>
            <a:r>
              <a:rPr lang="en-CA" b="1" dirty="0" smtClean="0">
                <a:solidFill>
                  <a:schemeClr val="bg1">
                    <a:lumMod val="75000"/>
                  </a:schemeClr>
                </a:solidFill>
              </a:rPr>
              <a:t>The destiny of an emotional drive</a:t>
            </a:r>
            <a:endParaRPr lang="en-CA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0020" y="1984664"/>
            <a:ext cx="7272543" cy="4632157"/>
          </a:xfrm>
        </p:spPr>
        <p:txBody>
          <a:bodyPr>
            <a:noAutofit/>
          </a:bodyPr>
          <a:lstStyle/>
          <a:p>
            <a:r>
              <a:rPr lang="en-CA" sz="2800" dirty="0">
                <a:solidFill>
                  <a:schemeClr val="tx2">
                    <a:lumMod val="75000"/>
                  </a:schemeClr>
                </a:solidFill>
              </a:rPr>
              <a:t>What could be learned </a:t>
            </a:r>
            <a: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  <a:t>though, </a:t>
            </a:r>
            <a:r>
              <a:rPr lang="en-CA" sz="2800" dirty="0">
                <a:solidFill>
                  <a:schemeClr val="tx2">
                    <a:lumMod val="75000"/>
                  </a:schemeClr>
                </a:solidFill>
              </a:rPr>
              <a:t>is that this emotional communication seeking may be punished – for example, by being constantly dismissed </a:t>
            </a:r>
            <a:r>
              <a:rPr lang="en-CA" sz="2800" b="1" dirty="0">
                <a:solidFill>
                  <a:schemeClr val="bg1">
                    <a:lumMod val="75000"/>
                  </a:schemeClr>
                </a:solidFill>
              </a:rPr>
              <a:t>(frustration) </a:t>
            </a:r>
            <a:r>
              <a:rPr lang="en-CA" sz="2800" dirty="0">
                <a:solidFill>
                  <a:schemeClr val="tx2">
                    <a:lumMod val="75000"/>
                  </a:schemeClr>
                </a:solidFill>
              </a:rPr>
              <a:t>or harshly belittled </a:t>
            </a:r>
            <a:r>
              <a:rPr lang="en-CA" sz="2800" b="1" dirty="0">
                <a:solidFill>
                  <a:schemeClr val="bg1">
                    <a:lumMod val="75000"/>
                  </a:schemeClr>
                </a:solidFill>
              </a:rPr>
              <a:t>(rejection</a:t>
            </a:r>
            <a:r>
              <a:rPr lang="en-CA" sz="28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  <a:t>In such a situation, Grawe (2004)</a:t>
            </a:r>
            <a:b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  <a:t>would predict a conflict</a:t>
            </a:r>
            <a:b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  <a:t>between approach and</a:t>
            </a:r>
            <a:b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  <a:t>avoidance motivational systems</a:t>
            </a:r>
          </a:p>
        </p:txBody>
      </p:sp>
      <p:sp>
        <p:nvSpPr>
          <p:cNvPr id="7" name="Demi-cadre 6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2" name="Picture 2" descr="Product Detail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6136" r="15000"/>
          <a:stretch>
            <a:fillRect/>
          </a:stretch>
        </p:blipFill>
        <p:spPr bwMode="auto">
          <a:xfrm>
            <a:off x="7236485" y="4078705"/>
            <a:ext cx="1450316" cy="2106073"/>
          </a:xfrm>
          <a:prstGeom prst="rect">
            <a:avLst/>
          </a:prstGeom>
          <a:noFill/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24633"/>
      </p:ext>
    </p:extLst>
  </p:cSld>
  <p:clrMapOvr>
    <a:masterClrMapping/>
  </p:clrMapOvr>
  <p:transition xmlns:p14="http://schemas.microsoft.com/office/powerpoint/2010/main" advTm="17114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1105"/>
            <a:ext cx="8229600" cy="1600200"/>
          </a:xfrm>
        </p:spPr>
        <p:txBody>
          <a:bodyPr/>
          <a:lstStyle/>
          <a:p>
            <a:r>
              <a:rPr lang="en-CA" b="1" dirty="0" smtClean="0">
                <a:solidFill>
                  <a:schemeClr val="bg1">
                    <a:lumMod val="75000"/>
                  </a:schemeClr>
                </a:solidFill>
              </a:rPr>
              <a:t>Strange reinforcing patterns</a:t>
            </a:r>
            <a:endParaRPr lang="en-CA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2210" y="2021305"/>
            <a:ext cx="7844589" cy="4525963"/>
          </a:xfrm>
        </p:spPr>
        <p:txBody>
          <a:bodyPr/>
          <a:lstStyle/>
          <a:p>
            <a:endParaRPr lang="en-CA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In </a:t>
            </a:r>
            <a:r>
              <a:rPr lang="en-CA" sz="3200" dirty="0">
                <a:solidFill>
                  <a:schemeClr val="tx2">
                    <a:lumMod val="75000"/>
                  </a:schemeClr>
                </a:solidFill>
              </a:rPr>
              <a:t>contrast with the impossible bypassing of the urge to urinate, avoidance </a:t>
            </a:r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in close relationships could </a:t>
            </a:r>
            <a:r>
              <a:rPr lang="en-CA" sz="3200" dirty="0">
                <a:solidFill>
                  <a:schemeClr val="tx2">
                    <a:lumMod val="75000"/>
                  </a:schemeClr>
                </a:solidFill>
              </a:rPr>
              <a:t>be adopted as the </a:t>
            </a:r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dominant strategy (experiential avoidance)</a:t>
            </a:r>
          </a:p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It could give ways, though, to strange reinforcing pattern</a:t>
            </a:r>
          </a:p>
          <a:p>
            <a:endParaRPr lang="fr-FR" dirty="0"/>
          </a:p>
        </p:txBody>
      </p:sp>
      <p:sp>
        <p:nvSpPr>
          <p:cNvPr id="6" name="Demi-cadre 5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51681"/>
      </p:ext>
    </p:extLst>
  </p:cSld>
  <p:clrMapOvr>
    <a:masterClrMapping/>
  </p:clrMapOvr>
  <p:transition xmlns:p14="http://schemas.microsoft.com/office/powerpoint/2010/main" advTm="15163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bg1">
                    <a:lumMod val="75000"/>
                  </a:schemeClr>
                </a:solidFill>
              </a:rPr>
              <a:t>A schema perpetuation</a:t>
            </a:r>
            <a:endParaRPr lang="en-CA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4084" y="1600200"/>
            <a:ext cx="7892716" cy="4525963"/>
          </a:xfrm>
        </p:spPr>
        <p:txBody>
          <a:bodyPr>
            <a:normAutofit fontScale="92500" lnSpcReduction="10000"/>
          </a:bodyPr>
          <a:lstStyle/>
          <a:p>
            <a:endParaRPr lang="en-CA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CA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In Schema therapy, we work with the schema perpetuation concept</a:t>
            </a:r>
          </a:p>
          <a:p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For example, a person reports an history of couple relationships in which she expresses dissatisfaction about partners who were “cold and not showing any empathy” (we call it Emotional Deprivations schema perpetuation)</a:t>
            </a:r>
            <a:endParaRPr lang="en-C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emi-cadre 5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14318"/>
      </p:ext>
    </p:extLst>
  </p:cSld>
  <p:clrMapOvr>
    <a:masterClrMapping/>
  </p:clrMapOvr>
  <p:transition xmlns:p14="http://schemas.microsoft.com/office/powerpoint/2010/main" advTm="17596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bg1">
                    <a:lumMod val="75000"/>
                  </a:schemeClr>
                </a:solidFill>
              </a:rPr>
              <a:t>Mind-boggling</a:t>
            </a:r>
            <a:endParaRPr lang="en-CA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0336" y="2093495"/>
            <a:ext cx="7796463" cy="4213142"/>
          </a:xfrm>
        </p:spPr>
        <p:txBody>
          <a:bodyPr>
            <a:normAutofit/>
          </a:bodyPr>
          <a:lstStyle/>
          <a:p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What makes her maintain her behavior since she describes situations that appear very unpleasant and punishing?</a:t>
            </a:r>
          </a:p>
          <a:p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A variable schedule of reinforcement would certainly be an explanation’s candidate – once in a while, even if scarcely, the partner emit behaviors that are reinforcing</a:t>
            </a:r>
          </a:p>
        </p:txBody>
      </p:sp>
      <p:sp>
        <p:nvSpPr>
          <p:cNvPr id="6" name="Demi-cadre 5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2292"/>
      </p:ext>
    </p:extLst>
  </p:cSld>
  <p:clrMapOvr>
    <a:masterClrMapping/>
  </p:clrMapOvr>
  <p:transition xmlns:p14="http://schemas.microsoft.com/office/powerpoint/2010/main" advTm="17457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4853"/>
            <a:ext cx="8229600" cy="1600200"/>
          </a:xfrm>
        </p:spPr>
        <p:txBody>
          <a:bodyPr/>
          <a:lstStyle/>
          <a:p>
            <a:r>
              <a:rPr lang="en-CA" dirty="0" smtClean="0"/>
              <a:t>A schema therapist explanation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0336" y="2791326"/>
            <a:ext cx="7796463" cy="3659689"/>
          </a:xfrm>
        </p:spPr>
        <p:txBody>
          <a:bodyPr>
            <a:normAutofit/>
          </a:bodyPr>
          <a:lstStyle/>
          <a:p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Since we are “wired for connection” (translation in middle-terms = need or emotion-regulation system) , the person will never totally give up that quest.</a:t>
            </a:r>
          </a:p>
          <a:p>
            <a:endParaRPr lang="en-CA" sz="3200" dirty="0" smtClean="0">
              <a:solidFill>
                <a:srgbClr val="7097D3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Demi-cadre 5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91091"/>
      </p:ext>
    </p:extLst>
  </p:cSld>
  <p:clrMapOvr>
    <a:masterClrMapping/>
  </p:clrMapOvr>
  <p:transition xmlns:p14="http://schemas.microsoft.com/office/powerpoint/2010/main" advTm="12215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bg1">
                    <a:lumMod val="75000"/>
                  </a:schemeClr>
                </a:solidFill>
              </a:rPr>
              <a:t>Question</a:t>
            </a:r>
            <a:endParaRPr lang="fr-FR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4242" y="2346158"/>
            <a:ext cx="7832558" cy="3780005"/>
          </a:xfrm>
        </p:spPr>
        <p:txBody>
          <a:bodyPr/>
          <a:lstStyle/>
          <a:p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Fair</a:t>
            </a:r>
            <a:r>
              <a:rPr lang="en-CA" sz="3200" dirty="0">
                <a:solidFill>
                  <a:schemeClr val="accent1">
                    <a:lumMod val="75000"/>
                  </a:schemeClr>
                </a:solidFill>
              </a:rPr>
              <a:t>… but then, why not make it simple and choose a “warm and empathic man”?</a:t>
            </a:r>
          </a:p>
          <a:p>
            <a:r>
              <a:rPr lang="en-CA" sz="3200" dirty="0">
                <a:solidFill>
                  <a:schemeClr val="accent1">
                    <a:lumMod val="75000"/>
                  </a:schemeClr>
                </a:solidFill>
              </a:rPr>
              <a:t>Emotional Deprivation schema is a blocker to that quest (not as a final cause, but as a process description)</a:t>
            </a: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emi-cadre 5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21420"/>
      </p:ext>
    </p:extLst>
  </p:cSld>
  <p:clrMapOvr>
    <a:masterClrMapping/>
  </p:clrMapOvr>
  <p:transition xmlns:p14="http://schemas.microsoft.com/office/powerpoint/2010/main" advTm="1287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4695"/>
            <a:ext cx="8229600" cy="1600200"/>
          </a:xfrm>
        </p:spPr>
        <p:txBody>
          <a:bodyPr/>
          <a:lstStyle/>
          <a:p>
            <a:r>
              <a:rPr lang="en-CA" b="1" dirty="0" smtClean="0">
                <a:solidFill>
                  <a:schemeClr val="bg1">
                    <a:lumMod val="75000"/>
                  </a:schemeClr>
                </a:solidFill>
              </a:rPr>
              <a:t>Let’s try an alternative understanding</a:t>
            </a:r>
            <a:endParaRPr lang="en-CA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0178" y="1864895"/>
            <a:ext cx="7856621" cy="4525963"/>
          </a:xfrm>
        </p:spPr>
        <p:txBody>
          <a:bodyPr>
            <a:normAutofit fontScale="92500" lnSpcReduction="10000"/>
          </a:bodyPr>
          <a:lstStyle/>
          <a:p>
            <a:endParaRPr lang="en-CA" dirty="0" smtClean="0"/>
          </a:p>
          <a:p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Like most human beings, this woman is “wired for connection” </a:t>
            </a:r>
            <a:r>
              <a:rPr lang="en-CA" sz="3200" b="1" dirty="0" smtClean="0">
                <a:solidFill>
                  <a:schemeClr val="bg1">
                    <a:lumMod val="75000"/>
                  </a:schemeClr>
                </a:solidFill>
              </a:rPr>
              <a:t>(Attachment – Soothing and Safeness Seeking)</a:t>
            </a:r>
          </a:p>
          <a:p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Her learning history hasn’t been much reinforcing in that respect</a:t>
            </a:r>
          </a:p>
          <a:p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Like “physiological needs”, basic “emotion-regulation systems” can’t be erased-but, their experiential avoidance don’t kill</a:t>
            </a:r>
            <a:endParaRPr lang="en-C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emi-cadre 5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95463"/>
      </p:ext>
    </p:extLst>
  </p:cSld>
  <p:clrMapOvr>
    <a:masterClrMapping/>
  </p:clrMapOvr>
  <p:transition xmlns:p14="http://schemas.microsoft.com/office/powerpoint/2010/main" advTm="18627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bg1">
                    <a:lumMod val="75000"/>
                  </a:schemeClr>
                </a:solidFill>
              </a:rPr>
              <a:t>Hope</a:t>
            </a:r>
            <a:endParaRPr lang="fr-FR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8304" y="1925053"/>
            <a:ext cx="7808495" cy="4201110"/>
          </a:xfrm>
        </p:spPr>
        <p:txBody>
          <a:bodyPr>
            <a:normAutofit/>
          </a:bodyPr>
          <a:lstStyle/>
          <a:p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Hope is a middle-term that embodies the quest for a response to that inherited disposition for connection</a:t>
            </a:r>
          </a:p>
          <a:p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Why with a “cold and not empathic” partner?</a:t>
            </a:r>
          </a:p>
          <a:p>
            <a:pPr lvl="1"/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The learning history of the person (discriminative stimuli) has linked that quest for connection to this kind of relational context</a:t>
            </a:r>
            <a:endParaRPr lang="en-C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emi-cadre 5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80580"/>
      </p:ext>
    </p:extLst>
  </p:cSld>
  <p:clrMapOvr>
    <a:masterClrMapping/>
  </p:clrMapOvr>
  <p:transition xmlns:p14="http://schemas.microsoft.com/office/powerpoint/2010/main" advTm="18097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 this a fact?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6116" y="2129589"/>
            <a:ext cx="7880684" cy="3996574"/>
          </a:xfrm>
        </p:spPr>
        <p:txBody>
          <a:bodyPr/>
          <a:lstStyle/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As to my understanding, it seems that every human being urinates</a:t>
            </a:r>
          </a:p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What are my hard core data about this statement?</a:t>
            </a:r>
          </a:p>
          <a:p>
            <a:pPr lvl="1"/>
            <a: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  <a:t>Honestly, they are very limited – </a:t>
            </a:r>
            <a:b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  <a:t>I directly observed my children and myself, that’s about it.</a:t>
            </a:r>
          </a:p>
        </p:txBody>
      </p:sp>
      <p:sp>
        <p:nvSpPr>
          <p:cNvPr id="7" name="Demi-cadre 6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20207"/>
      </p:ext>
    </p:extLst>
  </p:cSld>
  <p:clrMapOvr>
    <a:masterClrMapping/>
  </p:clrMapOvr>
  <p:transition xmlns:p14="http://schemas.microsoft.com/office/powerpoint/2010/main" advTm="15241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2368" y="1299411"/>
            <a:ext cx="7784432" cy="4525963"/>
          </a:xfrm>
        </p:spPr>
        <p:txBody>
          <a:bodyPr>
            <a:normAutofit lnSpcReduction="10000"/>
          </a:bodyPr>
          <a:lstStyle/>
          <a:p>
            <a:endParaRPr lang="en-CA" sz="3200" dirty="0" smtClean="0">
              <a:solidFill>
                <a:srgbClr val="7097D3"/>
              </a:solidFill>
            </a:endParaRPr>
          </a:p>
          <a:p>
            <a:endParaRPr lang="en-CA" sz="3200" dirty="0">
              <a:solidFill>
                <a:srgbClr val="7097D3"/>
              </a:solidFill>
            </a:endParaRPr>
          </a:p>
          <a:p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Still a lot to think about</a:t>
            </a:r>
          </a:p>
          <a:p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But, let me conclude that I don’t use these “middle-terms” (emotion-regulation systems, schemas) as “final causes”, but as way to promote awareness at specific processes</a:t>
            </a:r>
            <a:endParaRPr lang="en-C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Demi-cadre 6"/>
          <p:cNvSpPr/>
          <p:nvPr/>
        </p:nvSpPr>
        <p:spPr>
          <a:xfrm flipH="1">
            <a:off x="8169443" y="0"/>
            <a:ext cx="974557" cy="806116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Demi-cadre 7"/>
          <p:cNvSpPr/>
          <p:nvPr/>
        </p:nvSpPr>
        <p:spPr>
          <a:xfrm rot="10800000" flipH="1">
            <a:off x="0" y="6051884"/>
            <a:ext cx="974557" cy="806116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06755"/>
      </p:ext>
    </p:extLst>
  </p:cSld>
  <p:clrMapOvr>
    <a:masterClrMapping/>
  </p:clrMapOvr>
  <p:transition xmlns:p14="http://schemas.microsoft.com/office/powerpoint/2010/main" advTm="15381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85011"/>
            <a:ext cx="8229600" cy="1600200"/>
          </a:xfrm>
        </p:spPr>
        <p:txBody>
          <a:bodyPr/>
          <a:lstStyle/>
          <a:p>
            <a:r>
              <a:rPr lang="en-CA" dirty="0" smtClean="0"/>
              <a:t>Derived data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7832" y="1515979"/>
            <a:ext cx="7844589" cy="4177047"/>
          </a:xfrm>
        </p:spPr>
        <p:txBody>
          <a:bodyPr>
            <a:normAutofit/>
          </a:bodyPr>
          <a:lstStyle/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People say that they urinate</a:t>
            </a:r>
          </a:p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I often see line-ups in front of public toilets, especially women’s toilets</a:t>
            </a:r>
          </a:p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In men’s public toilets, I have seen many of them in front of urinals</a:t>
            </a:r>
          </a:p>
        </p:txBody>
      </p:sp>
      <p:sp>
        <p:nvSpPr>
          <p:cNvPr id="6" name="Demi-cadre 5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C:\Users\Micheline\AppData\Local\Microsoft\Windows\Temporary Internet Files\Content.IE5\DO6BNBEQ\MP900399550[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63505">
            <a:off x="1346491" y="4656190"/>
            <a:ext cx="1348584" cy="16861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5" name="Picture 3" descr="C:\Users\Micheline\AppData\Local\Microsoft\Windows\Temporary Internet Files\Content.IE5\39UX5MO3\MP90039954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18244">
            <a:off x="6344742" y="4631634"/>
            <a:ext cx="1328774" cy="1661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96838"/>
      </p:ext>
    </p:extLst>
  </p:cSld>
  <p:clrMapOvr>
    <a:masterClrMapping/>
  </p:clrMapOvr>
  <p:transition xmlns:p14="http://schemas.microsoft.com/office/powerpoint/2010/main" advTm="15522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00100"/>
            <a:ext cx="8229600" cy="1600200"/>
          </a:xfrm>
        </p:spPr>
        <p:txBody>
          <a:bodyPr/>
          <a:lstStyle/>
          <a:p>
            <a:r>
              <a:rPr lang="en-CA" dirty="0" smtClean="0"/>
              <a:t>Do we need the need concept?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3926" y="2791326"/>
            <a:ext cx="7952874" cy="3828132"/>
          </a:xfrm>
        </p:spPr>
        <p:txBody>
          <a:bodyPr>
            <a:normAutofit/>
          </a:bodyPr>
          <a:lstStyle/>
          <a:p>
            <a:r>
              <a:rPr lang="en-CA" sz="4000" dirty="0" smtClean="0">
                <a:solidFill>
                  <a:srgbClr val="FF0000"/>
                </a:solidFill>
              </a:rPr>
              <a:t>NO!  </a:t>
            </a:r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Babies are able to pee before knowing on a conceptual or verbal level that they are doing it</a:t>
            </a:r>
          </a:p>
        </p:txBody>
      </p:sp>
      <p:sp>
        <p:nvSpPr>
          <p:cNvPr id="6" name="Demi-cadre 5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8" name="Picture 10" descr="C:\Users\Micheline\AppData\Local\Microsoft\Windows\Temporary Internet Files\Content.IE5\DO6BNBEQ\MC9000573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345" y="4608717"/>
            <a:ext cx="2949855" cy="2010741"/>
          </a:xfrm>
          <a:prstGeom prst="rect">
            <a:avLst/>
          </a:prstGeom>
          <a:noFill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29624"/>
      </p:ext>
    </p:extLst>
  </p:cSld>
  <p:clrMapOvr>
    <a:masterClrMapping/>
  </p:clrMapOvr>
  <p:transition xmlns:p14="http://schemas.microsoft.com/office/powerpoint/2010/main" advTm="1014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5736"/>
          </a:xfrm>
        </p:spPr>
        <p:txBody>
          <a:bodyPr/>
          <a:lstStyle/>
          <a:p>
            <a:r>
              <a:rPr lang="en-CA" dirty="0" smtClean="0"/>
              <a:t>The learning of a need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1895" y="1610591"/>
            <a:ext cx="7964905" cy="4092826"/>
          </a:xfrm>
        </p:spPr>
        <p:txBody>
          <a:bodyPr>
            <a:normAutofit fontScale="92500" lnSpcReduction="10000"/>
          </a:bodyPr>
          <a:lstStyle/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Parents teach them they have this “need” to pee – especially, to do it elsewhere than on the living room carpet!</a:t>
            </a:r>
            <a:b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C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This is socialization shaping that promotes awareness of a process (internal and external discriminative stimuli)</a:t>
            </a:r>
          </a:p>
          <a:p>
            <a:endParaRPr lang="fr-FR" dirty="0"/>
          </a:p>
        </p:txBody>
      </p:sp>
      <p:sp>
        <p:nvSpPr>
          <p:cNvPr id="6" name="Demi-cadre 5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C:\Users\Micheline\AppData\Local\Microsoft\Windows\Temporary Internet Files\Content.IE5\QAFGS3GH\MC9002900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2788" y="2845324"/>
            <a:ext cx="1425921" cy="1042657"/>
          </a:xfrm>
          <a:prstGeom prst="rect">
            <a:avLst/>
          </a:prstGeom>
          <a:noFill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77011"/>
      </p:ext>
    </p:extLst>
  </p:cSld>
  <p:clrMapOvr>
    <a:masterClrMapping/>
  </p:clrMapOvr>
  <p:transition xmlns:p14="http://schemas.microsoft.com/office/powerpoint/2010/main" advTm="17238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69232"/>
            <a:ext cx="8229600" cy="1600200"/>
          </a:xfrm>
        </p:spPr>
        <p:txBody>
          <a:bodyPr/>
          <a:lstStyle/>
          <a:p>
            <a:r>
              <a:rPr lang="en-CA" dirty="0" smtClean="0"/>
              <a:t>My first conclusion </a:t>
            </a:r>
            <a:br>
              <a:rPr lang="en-CA" dirty="0" smtClean="0"/>
            </a:br>
            <a:r>
              <a:rPr lang="en-CA" sz="4000" dirty="0" smtClean="0">
                <a:solidFill>
                  <a:schemeClr val="bg1">
                    <a:lumMod val="75000"/>
                  </a:schemeClr>
                </a:solidFill>
              </a:rPr>
              <a:t>(on the 6</a:t>
            </a:r>
            <a:r>
              <a:rPr lang="en-CA" sz="4000" baseline="30000" dirty="0" smtClean="0">
                <a:solidFill>
                  <a:schemeClr val="bg1">
                    <a:lumMod val="75000"/>
                  </a:schemeClr>
                </a:solidFill>
              </a:rPr>
              <a:t>th</a:t>
            </a:r>
            <a:r>
              <a:rPr lang="en-CA" sz="4000" dirty="0" smtClean="0">
                <a:solidFill>
                  <a:schemeClr val="bg1">
                    <a:lumMod val="75000"/>
                  </a:schemeClr>
                </a:solidFill>
              </a:rPr>
              <a:t> slide!)</a:t>
            </a:r>
            <a:endParaRPr lang="en-CA" sz="4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0337" y="2622884"/>
            <a:ext cx="7796463" cy="3840163"/>
          </a:xfrm>
        </p:spPr>
        <p:txBody>
          <a:bodyPr/>
          <a:lstStyle/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It’s not the need to urinate that makes us urinate, that’s a false causality; we knew how to do it before we even heard the word</a:t>
            </a:r>
          </a:p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It’s not a causality, it’s an awareness and information processing issue</a:t>
            </a:r>
            <a:endParaRPr lang="en-C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Demi-cadre 5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82170"/>
      </p:ext>
    </p:extLst>
  </p:cSld>
  <p:clrMapOvr>
    <a:masterClrMapping/>
  </p:clrMapOvr>
  <p:transition xmlns:p14="http://schemas.microsoft.com/office/powerpoint/2010/main" advTm="15272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>
                    <a:lumMod val="75000"/>
                  </a:schemeClr>
                </a:solidFill>
              </a:rPr>
              <a:t>Impossible to bypass</a:t>
            </a:r>
            <a:endParaRPr lang="en-CA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9862" y="2153653"/>
            <a:ext cx="7976937" cy="3972510"/>
          </a:xfrm>
        </p:spPr>
        <p:txBody>
          <a:bodyPr>
            <a:normAutofit/>
          </a:bodyPr>
          <a:lstStyle/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Whatever the reinforcement or punishment learning history, whatever the context</a:t>
            </a:r>
            <a:r>
              <a:rPr lang="en-CA" sz="3200" dirty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 at one point or another, we will pee… even if it is in our pants!</a:t>
            </a:r>
          </a:p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Physiological regulation and emotional regulation are a given – there is no way to erase them</a:t>
            </a:r>
          </a:p>
          <a:p>
            <a:endParaRPr lang="en-CA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Demi-cadre 5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05105"/>
      </p:ext>
    </p:extLst>
  </p:cSld>
  <p:clrMapOvr>
    <a:masterClrMapping/>
  </p:clrMapOvr>
  <p:transition xmlns:p14="http://schemas.microsoft.com/office/powerpoint/2010/main" advTm="15241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00200"/>
          </a:xfrm>
        </p:spPr>
        <p:txBody>
          <a:bodyPr/>
          <a:lstStyle/>
          <a:p>
            <a:r>
              <a:rPr lang="en-CA" dirty="0" smtClean="0">
                <a:solidFill>
                  <a:schemeClr val="bg1">
                    <a:lumMod val="75000"/>
                  </a:schemeClr>
                </a:solidFill>
              </a:rPr>
              <a:t>Quick conceptual shift </a:t>
            </a:r>
            <a:br>
              <a:rPr lang="en-CA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CA" sz="4000" dirty="0" smtClean="0">
                <a:solidFill>
                  <a:schemeClr val="bg1">
                    <a:lumMod val="75000"/>
                  </a:schemeClr>
                </a:solidFill>
              </a:rPr>
              <a:t>(15 seconds)</a:t>
            </a:r>
            <a:endParaRPr lang="en-CA" sz="4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8305" y="2337955"/>
            <a:ext cx="7091522" cy="3956650"/>
          </a:xfrm>
        </p:spPr>
        <p:txBody>
          <a:bodyPr>
            <a:normAutofit lnSpcReduction="10000"/>
          </a:bodyPr>
          <a:lstStyle/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Psychological needs?</a:t>
            </a:r>
          </a:p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I prefer “emotion-regulation systems” to “needs” </a:t>
            </a:r>
          </a:p>
          <a:p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Not enough time to</a:t>
            </a:r>
            <a:b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explain, but read</a:t>
            </a:r>
            <a:b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CA" sz="3200" dirty="0" err="1" smtClean="0">
                <a:solidFill>
                  <a:schemeClr val="tx2">
                    <a:lumMod val="75000"/>
                  </a:schemeClr>
                </a:solidFill>
              </a:rPr>
              <a:t>Panksepp</a:t>
            </a:r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CA" sz="320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1998),</a:t>
            </a:r>
            <a:b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Gilbert (2010),</a:t>
            </a:r>
            <a:b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CA" sz="3200" dirty="0" smtClean="0">
                <a:solidFill>
                  <a:schemeClr val="tx2">
                    <a:lumMod val="75000"/>
                  </a:schemeClr>
                </a:solidFill>
              </a:rPr>
              <a:t>Siegel (2012)</a:t>
            </a:r>
            <a:endParaRPr lang="en-C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Demi-cadre 5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9458" name="Picture 2" descr="Compassion Focused Therapy: Distinctive Featur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8545" t="12727" r="24364"/>
          <a:stretch>
            <a:fillRect/>
          </a:stretch>
        </p:blipFill>
        <p:spPr bwMode="auto">
          <a:xfrm>
            <a:off x="6239741" y="3720439"/>
            <a:ext cx="1262496" cy="1929930"/>
          </a:xfrm>
          <a:prstGeom prst="rect">
            <a:avLst/>
          </a:prstGeom>
          <a:noFill/>
        </p:spPr>
      </p:pic>
      <p:pic>
        <p:nvPicPr>
          <p:cNvPr id="19460" name="Picture 4" descr="The Developing Mind, Second Edition: How Relationships and the Brain Interact to Shape Who We A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19273" t="13898" r="24364"/>
          <a:stretch>
            <a:fillRect/>
          </a:stretch>
        </p:blipFill>
        <p:spPr bwMode="auto">
          <a:xfrm>
            <a:off x="7314176" y="1911927"/>
            <a:ext cx="1311301" cy="2003160"/>
          </a:xfrm>
          <a:prstGeom prst="rect">
            <a:avLst/>
          </a:prstGeom>
          <a:noFill/>
        </p:spPr>
      </p:pic>
      <p:pic>
        <p:nvPicPr>
          <p:cNvPr id="19462" name="Picture 6" descr="Affective Neuroscience: The Foundations of Human and Animal Emotions (Series in Affective Science)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19082" t="19568" r="24707" b="3511"/>
          <a:stretch>
            <a:fillRect/>
          </a:stretch>
        </p:blipFill>
        <p:spPr bwMode="auto">
          <a:xfrm>
            <a:off x="7380312" y="4581128"/>
            <a:ext cx="1368152" cy="1872208"/>
          </a:xfrm>
          <a:prstGeom prst="rect">
            <a:avLst/>
          </a:prstGeom>
          <a:noFill/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74001"/>
      </p:ext>
    </p:extLst>
  </p:cSld>
  <p:clrMapOvr>
    <a:masterClrMapping/>
  </p:clrMapOvr>
  <p:transition xmlns:p14="http://schemas.microsoft.com/office/powerpoint/2010/main" advTm="12168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1894" y="372979"/>
            <a:ext cx="8217569" cy="16002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sz="6000" dirty="0" err="1" smtClean="0"/>
              <a:t>Three</a:t>
            </a:r>
            <a:r>
              <a:rPr lang="fr-FR" sz="6000" dirty="0" smtClean="0"/>
              <a:t> </a:t>
            </a:r>
            <a:r>
              <a:rPr lang="fr-FR" sz="6000" dirty="0" err="1" smtClean="0"/>
              <a:t>emotion</a:t>
            </a:r>
            <a:r>
              <a:rPr lang="fr-FR" sz="6000" dirty="0" smtClean="0"/>
              <a:t>-</a:t>
            </a:r>
            <a:r>
              <a:rPr lang="fr-FR" sz="6000" dirty="0" err="1" smtClean="0"/>
              <a:t>regulation</a:t>
            </a:r>
            <a:r>
              <a:rPr lang="fr-FR" sz="6000" dirty="0" smtClean="0"/>
              <a:t> </a:t>
            </a:r>
            <a:r>
              <a:rPr lang="fr-FR" sz="6000" dirty="0" err="1" smtClean="0"/>
              <a:t>systems</a:t>
            </a:r>
            <a:r>
              <a:rPr lang="fr-FR" sz="6000" dirty="0" smtClean="0"/>
              <a:t> </a:t>
            </a:r>
            <a:r>
              <a:rPr lang="fr-FR" sz="3100" dirty="0" smtClean="0"/>
              <a:t>(Gilbert, 2010)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3452" y="2273968"/>
            <a:ext cx="8217569" cy="4044700"/>
          </a:xfrm>
        </p:spPr>
        <p:txBody>
          <a:bodyPr>
            <a:noAutofit/>
          </a:bodyPr>
          <a:lstStyle/>
          <a:p>
            <a:r>
              <a:rPr lang="en-CA" sz="3000" dirty="0" smtClean="0">
                <a:solidFill>
                  <a:schemeClr val="tx2">
                    <a:lumMod val="75000"/>
                  </a:schemeClr>
                </a:solidFill>
              </a:rPr>
              <a:t>Protection and Safety Seeking</a:t>
            </a:r>
          </a:p>
          <a:p>
            <a:pPr lvl="1"/>
            <a: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  <a:t>Threat focused </a:t>
            </a:r>
            <a:r>
              <a:rPr lang="en-CA" sz="2800" b="1" dirty="0" smtClean="0">
                <a:solidFill>
                  <a:schemeClr val="bg1">
                    <a:lumMod val="75000"/>
                  </a:schemeClr>
                </a:solidFill>
              </a:rPr>
              <a:t>(Anger, Anxiety – Avoidance)</a:t>
            </a:r>
          </a:p>
          <a:p>
            <a:r>
              <a:rPr lang="en-CA" sz="3000" dirty="0" smtClean="0">
                <a:solidFill>
                  <a:schemeClr val="tx2">
                    <a:lumMod val="75000"/>
                  </a:schemeClr>
                </a:solidFill>
              </a:rPr>
              <a:t>Soothing and Safeness Seeking </a:t>
            </a:r>
          </a:p>
          <a:p>
            <a:pPr lvl="1"/>
            <a: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  <a:t>Affiliative focused </a:t>
            </a:r>
            <a:r>
              <a:rPr lang="en-CA" sz="2800" b="1" dirty="0" smtClean="0">
                <a:solidFill>
                  <a:schemeClr val="bg1">
                    <a:lumMod val="75000"/>
                  </a:schemeClr>
                </a:solidFill>
              </a:rPr>
              <a:t>(Connected / Content)</a:t>
            </a:r>
          </a:p>
          <a:p>
            <a:r>
              <a:rPr lang="en-CA" sz="3000" dirty="0" smtClean="0">
                <a:solidFill>
                  <a:schemeClr val="tx2">
                    <a:lumMod val="75000"/>
                  </a:schemeClr>
                </a:solidFill>
              </a:rPr>
              <a:t>Resource – Novelty Seeking</a:t>
            </a:r>
          </a:p>
          <a:p>
            <a:pPr lvl="1"/>
            <a:r>
              <a:rPr lang="en-CA" sz="2800" dirty="0" smtClean="0">
                <a:solidFill>
                  <a:schemeClr val="tx2">
                    <a:lumMod val="75000"/>
                  </a:schemeClr>
                </a:solidFill>
              </a:rPr>
              <a:t>Exploration and Achievement focused </a:t>
            </a:r>
            <a:r>
              <a:rPr lang="en-CA" sz="2800" b="1" dirty="0" smtClean="0">
                <a:solidFill>
                  <a:schemeClr val="bg1">
                    <a:lumMod val="75000"/>
                  </a:schemeClr>
                </a:solidFill>
              </a:rPr>
              <a:t>(Drive / Excitement / Vitality)</a:t>
            </a:r>
            <a:endParaRPr lang="en-CA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Demi-cadre 5"/>
          <p:cNvSpPr/>
          <p:nvPr/>
        </p:nvSpPr>
        <p:spPr>
          <a:xfrm>
            <a:off x="107504" y="116632"/>
            <a:ext cx="241412" cy="6741368"/>
          </a:xfrm>
          <a:prstGeom prst="halfFram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  <a:alpha val="31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39677"/>
      </p:ext>
    </p:extLst>
  </p:cSld>
  <p:clrMapOvr>
    <a:masterClrMapping/>
  </p:clrMapOvr>
  <p:transition xmlns:p14="http://schemas.microsoft.com/office/powerpoint/2010/main" advTm="15117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Exécutive.thmx</Template>
  <TotalTime>891</TotalTime>
  <Words>831</Words>
  <Application>Microsoft Macintosh PowerPoint</Application>
  <PresentationFormat>Présentation à l'écran (4:3)</PresentationFormat>
  <Paragraphs>101</Paragraphs>
  <Slides>20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Exécutive</vt:lpstr>
      <vt:lpstr>Can hope be a reinforcer?</vt:lpstr>
      <vt:lpstr>Is this a fact?</vt:lpstr>
      <vt:lpstr>Derived data</vt:lpstr>
      <vt:lpstr>Do we need the need concept?</vt:lpstr>
      <vt:lpstr>The learning of a need</vt:lpstr>
      <vt:lpstr>My first conclusion  (on the 6th slide!)</vt:lpstr>
      <vt:lpstr>Impossible to bypass</vt:lpstr>
      <vt:lpstr>Quick conceptual shift  (15 seconds)</vt:lpstr>
      <vt:lpstr>Three emotion-regulation systems (Gilbert, 2010)</vt:lpstr>
      <vt:lpstr>What are we talking about?</vt:lpstr>
      <vt:lpstr>An example of emotional regulation system</vt:lpstr>
      <vt:lpstr>The destiny of an emotional drive</vt:lpstr>
      <vt:lpstr>Strange reinforcing patterns</vt:lpstr>
      <vt:lpstr>A schema perpetuation</vt:lpstr>
      <vt:lpstr>Mind-boggling</vt:lpstr>
      <vt:lpstr>A schema therapist explanation</vt:lpstr>
      <vt:lpstr>Question</vt:lpstr>
      <vt:lpstr>Let’s try an alternative understanding</vt:lpstr>
      <vt:lpstr>Hope</vt:lpstr>
      <vt:lpstr>Conclusion</vt:lpstr>
    </vt:vector>
  </TitlesOfParts>
  <Company>Psychologue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hope be a reinforcer?</dc:title>
  <dc:creator>Pierre Cousineau</dc:creator>
  <cp:lastModifiedBy>Pierre Cousineau</cp:lastModifiedBy>
  <cp:revision>99</cp:revision>
  <dcterms:created xsi:type="dcterms:W3CDTF">2012-06-18T10:54:46Z</dcterms:created>
  <dcterms:modified xsi:type="dcterms:W3CDTF">2012-06-26T00:23:05Z</dcterms:modified>
</cp:coreProperties>
</file>